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87" r:id="rId5"/>
    <p:sldId id="290" r:id="rId6"/>
    <p:sldId id="293" r:id="rId7"/>
    <p:sldId id="288" r:id="rId8"/>
    <p:sldId id="289" r:id="rId9"/>
    <p:sldId id="292" r:id="rId10"/>
    <p:sldId id="295" r:id="rId11"/>
    <p:sldId id="291" r:id="rId12"/>
    <p:sldId id="285" r:id="rId13"/>
    <p:sldId id="294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20.09.2024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olzbau-schweiz.ch/de/dienstleistungen/sicherheit-gesundheit/plakat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lineexambuilder.com/de/kenntnisse-fassadengerust/exam-5018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sz="6600" dirty="0">
                <a:solidFill>
                  <a:schemeClr val="accent1"/>
                </a:solidFill>
              </a:rPr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/>
              <a:t>Interne Schulung: Fassadengerüst</a:t>
            </a:r>
          </a:p>
          <a:p>
            <a:pPr algn="l"/>
            <a:endParaRPr lang="de-CH" dirty="0"/>
          </a:p>
          <a:p>
            <a:pPr algn="l"/>
            <a:r>
              <a:rPr lang="de-CH" dirty="0">
                <a:hlinkClick r:id="rId2"/>
              </a:rPr>
              <a:t>Plakat Holzbau Vital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488DB5-A4AB-47E0-8425-7B7659A00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3" y="182879"/>
            <a:ext cx="4443151" cy="64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DBF41-45E7-550A-47DC-3960260B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700" dirty="0"/>
              <a:t>Absturzsicherung bei Dachgauben und Lukarnen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5F23E5A-2075-5BCA-D5CD-757D25C8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407" y="1690688"/>
            <a:ext cx="4392243" cy="4351338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F9D041A-9218-8F6A-6DE0-62C5140AC8EE}"/>
              </a:ext>
            </a:extLst>
          </p:cNvPr>
          <p:cNvSpPr txBox="1">
            <a:spLocks/>
          </p:cNvSpPr>
          <p:nvPr/>
        </p:nvSpPr>
        <p:spPr>
          <a:xfrm>
            <a:off x="867669" y="1546260"/>
            <a:ext cx="5716105" cy="464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CH" sz="2000" dirty="0">
                <a:latin typeface="AvenirLTStd-Book"/>
              </a:rPr>
              <a:t>Wenn Vorderkannte Lukarne, zu Abstand Gerüst (aussen)≤ 1,5m. Muss Seitenschutz über Standfläche Lukarne überragen.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>
                <a:latin typeface="AvenirLTStd-Book"/>
              </a:rPr>
              <a:t>Seitenschutz über Standfläche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sz="1600" dirty="0">
                <a:latin typeface="AvenirLTStd-Book"/>
              </a:rPr>
              <a:t>≥ 60 cm horizontaler Abstand min. 0,8 m Höhe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sz="1600" dirty="0">
                <a:latin typeface="AvenirLTStd-Book"/>
                <a:cs typeface="Calibri" panose="020F0502020204030204" pitchFamily="34" charset="0"/>
              </a:rPr>
              <a:t>&lt;</a:t>
            </a:r>
            <a:r>
              <a:rPr lang="de-CH" sz="1600" dirty="0">
                <a:latin typeface="AvenirLTStd-Book"/>
              </a:rPr>
              <a:t> 60 cm horizontaler Abstand min. 1,0 m Höhe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2000" dirty="0">
                <a:latin typeface="AvenirLTStd-Book"/>
              </a:rPr>
              <a:t>Maximale Sturzhöhe ≤ 2,0 m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sz="1600" dirty="0">
                <a:latin typeface="AvenirLTStd-Book"/>
              </a:rPr>
              <a:t>Wenn </a:t>
            </a:r>
            <a:r>
              <a:rPr lang="de-CH" sz="1600" dirty="0" err="1">
                <a:latin typeface="AvenirLTStd-Book"/>
              </a:rPr>
              <a:t>Spenglergang</a:t>
            </a:r>
            <a:r>
              <a:rPr lang="de-CH" sz="1600" dirty="0">
                <a:latin typeface="AvenirLTStd-Book"/>
              </a:rPr>
              <a:t> max. 1,0 m tiefer (min. breite 60 cm) 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>
                <a:latin typeface="AvenirLTStd-Book"/>
              </a:rPr>
              <a:t>Seitlicher Horizontal Überstand ≥ 1,5 m</a:t>
            </a:r>
          </a:p>
          <a:p>
            <a:endParaRPr lang="de-CH" sz="200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2CFF036-7C1A-F11D-A703-29E3650808C1}"/>
              </a:ext>
            </a:extLst>
          </p:cNvPr>
          <p:cNvCxnSpPr>
            <a:cxnSpLocks/>
          </p:cNvCxnSpPr>
          <p:nvPr/>
        </p:nvCxnSpPr>
        <p:spPr>
          <a:xfrm flipV="1">
            <a:off x="9621885" y="2253294"/>
            <a:ext cx="828019" cy="874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288B576-C7B4-EDAC-4037-EF1004DEBD78}"/>
              </a:ext>
            </a:extLst>
          </p:cNvPr>
          <p:cNvCxnSpPr>
            <a:cxnSpLocks/>
          </p:cNvCxnSpPr>
          <p:nvPr/>
        </p:nvCxnSpPr>
        <p:spPr>
          <a:xfrm>
            <a:off x="9781309" y="2262909"/>
            <a:ext cx="0" cy="8128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78E80C54-B9A7-3CF9-65D7-3D5F1068C14C}"/>
              </a:ext>
            </a:extLst>
          </p:cNvPr>
          <p:cNvSpPr txBox="1"/>
          <p:nvPr/>
        </p:nvSpPr>
        <p:spPr>
          <a:xfrm>
            <a:off x="8226873" y="2520318"/>
            <a:ext cx="16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highlight>
                  <a:srgbClr val="FF0000"/>
                </a:highlight>
              </a:rPr>
              <a:t>3. Absturzhöhe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92F6AEA-4360-51B2-8839-3E3DD6DC682A}"/>
              </a:ext>
            </a:extLst>
          </p:cNvPr>
          <p:cNvSpPr txBox="1"/>
          <p:nvPr/>
        </p:nvSpPr>
        <p:spPr>
          <a:xfrm>
            <a:off x="10366921" y="2077377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highlight>
                  <a:srgbClr val="FF0000"/>
                </a:highlight>
              </a:rPr>
              <a:t>1. Abstand Gerüst 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C9C8DDE-7374-8A55-3446-0E600B0E19FB}"/>
              </a:ext>
            </a:extLst>
          </p:cNvPr>
          <p:cNvCxnSpPr>
            <a:cxnSpLocks/>
          </p:cNvCxnSpPr>
          <p:nvPr/>
        </p:nvCxnSpPr>
        <p:spPr>
          <a:xfrm>
            <a:off x="10178074" y="1690688"/>
            <a:ext cx="0" cy="64260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6F097F7-1FF6-42F0-3EE8-3D6E55B74C0B}"/>
              </a:ext>
            </a:extLst>
          </p:cNvPr>
          <p:cNvSpPr txBox="1"/>
          <p:nvPr/>
        </p:nvSpPr>
        <p:spPr>
          <a:xfrm>
            <a:off x="8172799" y="1834005"/>
            <a:ext cx="213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highlight>
                  <a:srgbClr val="FF0000"/>
                </a:highlight>
              </a:rPr>
              <a:t>2. Seitenschutzhöhe 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F1352CC9-E4B7-A7A7-AC73-80A93DE19F91}"/>
              </a:ext>
            </a:extLst>
          </p:cNvPr>
          <p:cNvCxnSpPr>
            <a:cxnSpLocks/>
          </p:cNvCxnSpPr>
          <p:nvPr/>
        </p:nvCxnSpPr>
        <p:spPr>
          <a:xfrm flipV="1">
            <a:off x="8793813" y="3055044"/>
            <a:ext cx="433887" cy="93188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07E813FE-3B74-0AA4-63E4-EB097F84D77B}"/>
              </a:ext>
            </a:extLst>
          </p:cNvPr>
          <p:cNvSpPr txBox="1"/>
          <p:nvPr/>
        </p:nvSpPr>
        <p:spPr>
          <a:xfrm>
            <a:off x="6934255" y="3112682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highlight>
                  <a:srgbClr val="FF0000"/>
                </a:highlight>
              </a:rPr>
              <a:t>4. Seitlicher ≥ 1.5m </a:t>
            </a:r>
          </a:p>
        </p:txBody>
      </p:sp>
    </p:spTree>
    <p:extLst>
      <p:ext uri="{BB962C8B-B14F-4D97-AF65-F5344CB8AC3E}">
        <p14:creationId xmlns:p14="http://schemas.microsoft.com/office/powerpoint/2010/main" val="124812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C026F-78D8-404F-9E1E-F20A8D84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0" i="0" u="none" strike="noStrike" baseline="0" dirty="0">
                <a:solidFill>
                  <a:srgbClr val="0070C0"/>
                </a:solidFill>
                <a:latin typeface="AvenirLTStd-Book"/>
              </a:rPr>
              <a:t>Prüfpunkte für die tägliche Sichtkontrolle durch Benutzer</a:t>
            </a:r>
            <a:endParaRPr lang="de-CH" sz="3200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4C6CD-6E30-4682-A357-6F4A04A6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745014" cy="4579882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1800" b="0" i="0" u="none" strike="noStrike" baseline="0" dirty="0">
                <a:latin typeface="AvenirLTStd-Book"/>
              </a:rPr>
              <a:t>Das Gerüst ist gegen Umstürzen augenscheinlich verankert</a:t>
            </a:r>
            <a:endParaRPr lang="de-CH" sz="1800" b="0" i="0" u="none" strike="noStrike" baseline="0" dirty="0">
              <a:latin typeface="AvenirLTStd-Book"/>
            </a:endParaRP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Der Belagsabstand zur Wand ist kleiner als 30 cm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Die Zugänge sind freigehalten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Zugänge und Treppen sind ausreichend vorhanden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Die Gerüstbeläge sind vollfl</a:t>
            </a:r>
            <a:r>
              <a:rPr lang="de-DE" sz="1800" dirty="0">
                <a:latin typeface="AvenirLTStd-Book"/>
              </a:rPr>
              <a:t>ä</a:t>
            </a:r>
            <a:r>
              <a:rPr lang="de-DE" sz="1800" b="0" i="0" u="none" strike="noStrike" baseline="0" dirty="0">
                <a:latin typeface="AvenirLTStd-Book"/>
              </a:rPr>
              <a:t>chig vorhanden und gegen Verschieben und Abheben gesichert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Die Gerüstbeläge sind frei von </a:t>
            </a:r>
            <a:r>
              <a:rPr lang="de-DE" sz="1800" dirty="0">
                <a:latin typeface="AvenirLTStd-Book"/>
              </a:rPr>
              <a:t>ü</a:t>
            </a:r>
            <a:r>
              <a:rPr lang="de-DE" sz="1800" b="0" i="0" u="none" strike="noStrike" baseline="0" dirty="0">
                <a:latin typeface="AvenirLTStd-Book"/>
              </a:rPr>
              <a:t>berfl</a:t>
            </a:r>
            <a:r>
              <a:rPr lang="de-DE" sz="1800" dirty="0">
                <a:latin typeface="AvenirLTStd-Book"/>
              </a:rPr>
              <a:t>ü</a:t>
            </a:r>
            <a:r>
              <a:rPr lang="de-DE" sz="1800" b="0" i="0" u="none" strike="noStrike" baseline="0" dirty="0">
                <a:latin typeface="AvenirLTStd-Book"/>
              </a:rPr>
              <a:t>ssigem Material, Schnee usw.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Die Geländer sind komplett vorhanden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Die stirnseitigen Geländer an Gerüstgangenden und Gerüsttreppen sind vorhanden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Dachdeckerschutzwand: Das „Netz“ ist fest mit einer Gerüststange verbunden </a:t>
            </a:r>
            <a:r>
              <a:rPr lang="de-CH" sz="1800" b="0" i="0" u="none" strike="noStrike" baseline="0" dirty="0">
                <a:latin typeface="AvenirLTStd-Book"/>
              </a:rPr>
              <a:t>(nicht am Bordbrett)</a:t>
            </a:r>
          </a:p>
          <a:p>
            <a:pPr algn="l"/>
            <a:r>
              <a:rPr lang="de-DE" sz="1800" b="0" i="0" u="none" strike="noStrike" baseline="0" dirty="0">
                <a:latin typeface="AvenirLTStd-Book"/>
              </a:rPr>
              <a:t>Die Beläge, Geländer und Stangen weisen keine Deformationen, Risse oder Brüche auf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166515-D777-4B6B-8E84-CF8177CA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693" y="1848343"/>
            <a:ext cx="3663757" cy="3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CH" sz="4000" b="1"/>
              <a:t>Regeln zum Fassadengerüst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z="2000" b="0" i="0" u="none" strike="noStrike" baseline="0" dirty="0">
                <a:latin typeface="AvenirLTStd-Book"/>
              </a:rPr>
              <a:t>Fassadengerüst bei Hochbauten </a:t>
            </a:r>
            <a:r>
              <a:rPr lang="de-DE" sz="2000" dirty="0">
                <a:latin typeface="AvenirLTStd-Book"/>
              </a:rPr>
              <a:t>ü</a:t>
            </a:r>
            <a:r>
              <a:rPr lang="de-DE" sz="2000" b="0" i="0" u="none" strike="noStrike" baseline="0" dirty="0">
                <a:latin typeface="AvenirLTStd-Book"/>
              </a:rPr>
              <a:t>ber 3 m (BauAV)</a:t>
            </a:r>
          </a:p>
          <a:p>
            <a:r>
              <a:rPr lang="de-DE" sz="2000" b="0" i="0" u="none" strike="noStrike" baseline="0" dirty="0">
                <a:latin typeface="AvenirLTStd-Book"/>
              </a:rPr>
              <a:t>Maximal 30 cm Abstand zu Fassade</a:t>
            </a:r>
          </a:p>
          <a:p>
            <a:r>
              <a:rPr lang="de-DE" sz="2000" b="0" i="0" u="none" strike="noStrike" baseline="0" dirty="0">
                <a:latin typeface="AvenirLTStd-Book"/>
              </a:rPr>
              <a:t>Spenglergang und Dachdeckerschutzwand am Dachrand</a:t>
            </a:r>
          </a:p>
          <a:p>
            <a:r>
              <a:rPr lang="de-DE" sz="2000" b="0" i="0" u="none" strike="noStrike" baseline="0" dirty="0">
                <a:latin typeface="AvenirLTStd-Book"/>
              </a:rPr>
              <a:t>Benutzer überprüfen das Gerüst täglich auf sichtbare Mängel</a:t>
            </a:r>
          </a:p>
          <a:p>
            <a:r>
              <a:rPr lang="de-DE" sz="2000" b="0" i="0" u="none" strike="noStrike" baseline="0" dirty="0">
                <a:latin typeface="AvenirLTStd-Book"/>
              </a:rPr>
              <a:t>Änderungen und Anbauten nur in schriftlicher Absprache mit dem Ersteller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767192-976C-4438-BF50-A721A1C68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56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940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490633"/>
            <a:ext cx="6002110" cy="1495425"/>
          </a:xfrm>
        </p:spPr>
        <p:txBody>
          <a:bodyPr>
            <a:normAutofit/>
          </a:bodyPr>
          <a:lstStyle/>
          <a:p>
            <a:r>
              <a:rPr lang="de-CH" sz="4000" b="1" dirty="0"/>
              <a:t>Testfragen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79" y="1986058"/>
            <a:ext cx="6002110" cy="37290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 zu Testfragen Fassadengerüst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QR-Code zu Testfragen Fassadengerüst: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767192-976C-4438-BF50-A721A1C68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56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3BB9ED-A81F-4128-ABCD-0DB6014B5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55" y="3573624"/>
            <a:ext cx="2788030" cy="27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CH" sz="5400" b="1" dirty="0">
                <a:solidFill>
                  <a:srgbClr val="FFFF00"/>
                </a:solidFill>
              </a:rPr>
              <a:t>Sicheres Gerüst erleichtert die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/>
              <a:t>Viel Erfolg und unfallfreie Zeit wünscht euch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4000" dirty="0"/>
              <a:t> </a:t>
            </a:r>
            <a:r>
              <a:rPr lang="de-CH" sz="4000" dirty="0">
                <a:solidFill>
                  <a:schemeClr val="bg1">
                    <a:lumMod val="65000"/>
                  </a:schemeClr>
                </a:solidFill>
              </a:rPr>
              <a:t>Name Firma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sz="4400" b="0" i="0" u="none" strike="noStrike" baseline="0" dirty="0">
                <a:latin typeface="AvenirLTStd-Book"/>
              </a:rPr>
              <a:t>Fassadengerüste: Grundsatz und Verantwortung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5" y="1418017"/>
            <a:ext cx="6617167" cy="446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CH" sz="1800" dirty="0">
                <a:latin typeface="AvenirLTStd-Book"/>
              </a:rPr>
              <a:t>Bauarbeiten müssen so geplant werden, dass das Risiko für Unfälle und Beeinträchtigungen der Gesundheit möglichst klein ist </a:t>
            </a:r>
            <a:r>
              <a:rPr lang="de-CH" sz="1200" dirty="0">
                <a:latin typeface="AvenirLTStd-Book"/>
              </a:rPr>
              <a:t>(Art. 3, BauAV)</a:t>
            </a:r>
          </a:p>
          <a:p>
            <a:pPr marL="0" indent="0">
              <a:buNone/>
            </a:pPr>
            <a:endParaRPr lang="de-CH" sz="1800" dirty="0">
              <a:latin typeface="AvenirLTStd-Book"/>
            </a:endParaRPr>
          </a:p>
          <a:p>
            <a:pPr marL="0" indent="0">
              <a:buNone/>
            </a:pPr>
            <a:r>
              <a:rPr lang="de-CH" sz="1800" dirty="0">
                <a:latin typeface="AvenirLTStd-Book"/>
              </a:rPr>
              <a:t>Verantwortung:</a:t>
            </a:r>
          </a:p>
          <a:p>
            <a:pPr marL="0" indent="0">
              <a:buNone/>
            </a:pPr>
            <a:endParaRPr lang="de-CH" sz="800" dirty="0">
              <a:latin typeface="AvenirLTStd-Book"/>
            </a:endParaRPr>
          </a:p>
          <a:p>
            <a:r>
              <a:rPr lang="de-CH" sz="1800" dirty="0">
                <a:solidFill>
                  <a:srgbClr val="0070C0"/>
                </a:solidFill>
                <a:latin typeface="AvenirLTStd-Book"/>
              </a:rPr>
              <a:t>Der Arbeitgeber </a:t>
            </a:r>
            <a:r>
              <a:rPr lang="de-CH" sz="1800" dirty="0">
                <a:latin typeface="AvenirLTStd-Book"/>
              </a:rPr>
              <a:t>legt für seine Arbeiten die notwendigen Massnahmen zur Arbeitssicherheit fest</a:t>
            </a:r>
          </a:p>
          <a:p>
            <a:r>
              <a:rPr lang="de-CH" sz="1800" dirty="0">
                <a:solidFill>
                  <a:srgbClr val="0070C0"/>
                </a:solidFill>
                <a:latin typeface="AvenirLTStd-Book"/>
              </a:rPr>
              <a:t>Der Arbeitgeber </a:t>
            </a:r>
            <a:r>
              <a:rPr lang="de-CH" sz="1800" dirty="0">
                <a:latin typeface="AvenirLTStd-Book"/>
              </a:rPr>
              <a:t>spezifiziert die Massnahmen für seine Arbeiten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400" dirty="0">
                <a:latin typeface="AvenirLTStd-Book"/>
                <a:sym typeface="Wingdings" panose="05000000000000000000" pitchFamily="2" charset="2"/>
              </a:rPr>
              <a:t>Beispiel:</a:t>
            </a:r>
            <a:r>
              <a:rPr lang="de-CH" sz="1400" dirty="0">
                <a:latin typeface="AvenirLTStd-Book"/>
              </a:rPr>
              <a:t> wo braucht es ein Innengeländer, wo braucht es Gerüstkonsolen usw.</a:t>
            </a:r>
          </a:p>
          <a:p>
            <a:r>
              <a:rPr lang="de-CH" sz="1800" dirty="0">
                <a:solidFill>
                  <a:srgbClr val="0070C0"/>
                </a:solidFill>
                <a:latin typeface="AvenirLTStd-Book"/>
              </a:rPr>
              <a:t>Der Arbeitgeber </a:t>
            </a:r>
            <a:r>
              <a:rPr lang="de-CH" sz="1800" dirty="0">
                <a:latin typeface="AvenirLTStd-Book"/>
              </a:rPr>
              <a:t>kontrolliert die Einhaltung der Massnahmen</a:t>
            </a:r>
          </a:p>
          <a:p>
            <a:pPr marL="0" indent="0">
              <a:buNone/>
            </a:pPr>
            <a:endParaRPr lang="de-CH" sz="800" dirty="0">
              <a:latin typeface="AvenirLTStd-Book"/>
            </a:endParaRPr>
          </a:p>
          <a:p>
            <a:r>
              <a:rPr lang="de-CH" sz="1800" dirty="0">
                <a:solidFill>
                  <a:srgbClr val="7030A0"/>
                </a:solidFill>
                <a:latin typeface="AvenirLTStd-Book"/>
              </a:rPr>
              <a:t>Der Bauherr, die Bauleitung </a:t>
            </a:r>
            <a:r>
              <a:rPr lang="de-CH" sz="1800" dirty="0">
                <a:latin typeface="AvenirLTStd-Book"/>
              </a:rPr>
              <a:t>bestellt das Gerüst</a:t>
            </a:r>
          </a:p>
          <a:p>
            <a:r>
              <a:rPr lang="de-CH" sz="1800" dirty="0">
                <a:solidFill>
                  <a:srgbClr val="7030A0"/>
                </a:solidFill>
                <a:latin typeface="AvenirLTStd-Book"/>
              </a:rPr>
              <a:t>Der Bauherr, die Bauleitung </a:t>
            </a:r>
            <a:r>
              <a:rPr lang="de-CH" sz="1800" dirty="0">
                <a:latin typeface="AvenirLTStd-Book"/>
              </a:rPr>
              <a:t>koordiniert die Montage- und Demontagearbeiten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E7022A-9366-43B8-8155-926F885B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90" y="1418016"/>
            <a:ext cx="4903309" cy="28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85" y="234497"/>
            <a:ext cx="10515600" cy="1325563"/>
          </a:xfrm>
        </p:spPr>
        <p:txBody>
          <a:bodyPr>
            <a:normAutofit/>
          </a:bodyPr>
          <a:lstStyle/>
          <a:p>
            <a:r>
              <a:rPr lang="de-CH" sz="4400" b="0" i="0" u="none" strike="noStrike" baseline="0" dirty="0">
                <a:latin typeface="AvenirLTStd-Book"/>
              </a:rPr>
              <a:t>Fassadengerüst</a:t>
            </a:r>
            <a:br>
              <a:rPr lang="de-CH" sz="4400" b="0" i="0" u="none" strike="noStrike" baseline="0" dirty="0">
                <a:latin typeface="AvenirLTStd-Book"/>
              </a:rPr>
            </a:br>
            <a:endParaRPr lang="de-CH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5784" y="1560060"/>
            <a:ext cx="7544119" cy="2599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800" b="0" i="0" u="none" strike="noStrike" baseline="0" dirty="0">
                <a:latin typeface="AvenirLTStd-Book"/>
              </a:rPr>
              <a:t>Bei Hochbauarbeiten ab 3 m Absturzhöhe ist ein Fassadengerüst zu erstellen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Das Fassadengerüst </a:t>
            </a:r>
            <a:r>
              <a:rPr lang="de-CH" sz="1800" dirty="0">
                <a:latin typeface="AvenirLTStd-Book"/>
              </a:rPr>
              <a:t>ü</a:t>
            </a:r>
            <a:r>
              <a:rPr lang="de-CH" sz="1800" b="0" i="0" u="none" strike="noStrike" baseline="0" dirty="0">
                <a:latin typeface="AvenirLTStd-Book"/>
              </a:rPr>
              <a:t>berragt die höchste Absturzkante um 80 cm oder, wenn der Seitenschutz näher als 60 cm zur Absturzkante liegt, um 100 cm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Das Gerüst soll dem Besteller mit einem Protokoll übergeben werden </a:t>
            </a:r>
            <a:br>
              <a:rPr lang="de-CH" sz="1800" b="0" i="0" u="none" strike="noStrike" baseline="0" dirty="0">
                <a:latin typeface="AvenirLTStd-Book"/>
              </a:rPr>
            </a:br>
            <a:r>
              <a:rPr lang="de-CH" sz="1800" b="0" i="0" u="none" strike="noStrike" baseline="0" dirty="0">
                <a:latin typeface="AvenirLTStd-Book"/>
              </a:rPr>
              <a:t>(siehe auch Kontrollrapport Arbeitsgerüste)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Die Benutzer müssen täglich Sichtkontrollen durchführen und Mängel melden</a:t>
            </a:r>
          </a:p>
          <a:p>
            <a:pPr algn="l"/>
            <a:r>
              <a:rPr lang="de-CH" sz="1800" b="0" i="0" u="none" strike="noStrike" baseline="0" dirty="0">
                <a:latin typeface="AvenirLTStd-Book"/>
              </a:rPr>
              <a:t>Änderungen und Anbauten nur in schriftlicher Absprache mit dem Ersteller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F608D2-B728-4C54-A15E-056B3F36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1109112"/>
            <a:ext cx="3797949" cy="55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554" y="1374069"/>
            <a:ext cx="8795869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CH" b="0" i="0" u="none" strike="noStrike" baseline="0" dirty="0">
                <a:solidFill>
                  <a:srgbClr val="0070C0"/>
                </a:solidFill>
                <a:latin typeface="AvenirLTStd-Book"/>
              </a:rPr>
              <a:t>Fassadenabstand:</a:t>
            </a:r>
          </a:p>
          <a:p>
            <a:pPr marL="0" indent="0" algn="l">
              <a:buNone/>
            </a:pPr>
            <a:r>
              <a:rPr lang="de-CH" sz="2000" b="0" i="0" u="none" strike="noStrike" baseline="0" dirty="0">
                <a:latin typeface="AvenirLTStd-Book"/>
              </a:rPr>
              <a:t>In jeder Bauphase darf der Abstand des Belags zur Wand max. 30 cm betragen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75045E-741C-4E8E-AA18-98473D57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14" y="234497"/>
            <a:ext cx="2305231" cy="36805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FC96CF-5E8F-43F3-96B7-EF9DD2FF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4" y="4293313"/>
            <a:ext cx="3560313" cy="2330190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4854636" y="4763101"/>
            <a:ext cx="7070808" cy="8853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solidFill>
                  <a:srgbClr val="0070C0"/>
                </a:solidFill>
                <a:latin typeface="AvenirLTStd-Book"/>
              </a:rPr>
              <a:t>Seitenschutz: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2000" dirty="0">
                <a:latin typeface="AvenirLTStd-Book"/>
              </a:rPr>
              <a:t>Seitenschutz bestehend aus Geländer-, Mittelholm und Bordbrett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411036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AFD6A48A-E41E-43FC-8677-FF872DE2A2FE}"/>
              </a:ext>
            </a:extLst>
          </p:cNvPr>
          <p:cNvSpPr/>
          <p:nvPr/>
        </p:nvSpPr>
        <p:spPr>
          <a:xfrm rot="10800000">
            <a:off x="8664604" y="189010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A3B30DCC-42F0-41BD-91B1-DB6DAB48E596}"/>
              </a:ext>
            </a:extLst>
          </p:cNvPr>
          <p:cNvSpPr/>
          <p:nvPr/>
        </p:nvSpPr>
        <p:spPr>
          <a:xfrm>
            <a:off x="4046856" y="5279139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5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554" y="1374069"/>
            <a:ext cx="8325653" cy="11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CH" dirty="0">
                <a:solidFill>
                  <a:srgbClr val="0070C0"/>
                </a:solidFill>
                <a:latin typeface="AvenirLTStd-Book"/>
              </a:rPr>
              <a:t>Personen- und Materialaufzüge</a:t>
            </a:r>
            <a:r>
              <a:rPr lang="de-CH" b="0" i="0" u="none" strike="noStrike" baseline="0" dirty="0">
                <a:solidFill>
                  <a:srgbClr val="0070C0"/>
                </a:solidFill>
                <a:latin typeface="AvenirLTStd-Book"/>
              </a:rPr>
              <a:t>:</a:t>
            </a:r>
          </a:p>
          <a:p>
            <a:pPr marL="0" indent="0" algn="l">
              <a:buNone/>
            </a:pPr>
            <a:r>
              <a:rPr lang="de-CH" sz="2000" b="0" i="0" u="none" strike="noStrike" baseline="0" dirty="0">
                <a:latin typeface="AvenirLTStd-Book"/>
              </a:rPr>
              <a:t>Bei Arbeitsgerüsten mit einer Höhe von </a:t>
            </a:r>
            <a:r>
              <a:rPr lang="de-CH" sz="2000" dirty="0">
                <a:solidFill>
                  <a:srgbClr val="FF0000"/>
                </a:solidFill>
                <a:latin typeface="AvenirLTStd-Book"/>
              </a:rPr>
              <a:t>ü</a:t>
            </a:r>
            <a:r>
              <a:rPr lang="de-CH" sz="2000" b="0" i="0" u="none" strike="noStrike" baseline="0" dirty="0">
                <a:solidFill>
                  <a:srgbClr val="FF0000"/>
                </a:solidFill>
                <a:latin typeface="AvenirLTStd-Book"/>
              </a:rPr>
              <a:t>ber 25 m </a:t>
            </a:r>
            <a:r>
              <a:rPr lang="de-CH" sz="2000" b="0" i="0" u="none" strike="noStrike" baseline="0" dirty="0">
                <a:latin typeface="AvenirLTStd-Book"/>
              </a:rPr>
              <a:t>müssen zusätzlich Aufzüge für Personen- und Materialtransport erstellt werden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5280476" y="4732018"/>
            <a:ext cx="6795411" cy="11623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solidFill>
                  <a:srgbClr val="0070C0"/>
                </a:solidFill>
                <a:latin typeface="AvenirLTStd-Book"/>
              </a:rPr>
              <a:t>Gerüsttreppen:</a:t>
            </a:r>
          </a:p>
          <a:p>
            <a:pPr marL="0" indent="0" algn="l">
              <a:buNone/>
            </a:pPr>
            <a:r>
              <a:rPr lang="de-CH" sz="2000" b="0" i="0" u="none" strike="noStrike" baseline="0" dirty="0">
                <a:latin typeface="AvenirLTStd-Book"/>
              </a:rPr>
              <a:t>Jeder Arbeitsplatz muss mit einer Gerüsttreppe in einer Distanz von </a:t>
            </a:r>
            <a:r>
              <a:rPr lang="de-CH" sz="2000" b="0" i="0" u="none" strike="noStrike" baseline="0" dirty="0">
                <a:solidFill>
                  <a:srgbClr val="FF0000"/>
                </a:solidFill>
                <a:latin typeface="AvenirLTStd-Book"/>
              </a:rPr>
              <a:t>höchstens 25 m </a:t>
            </a:r>
            <a:r>
              <a:rPr lang="de-CH" sz="2000" b="0" i="0" u="none" strike="noStrike" baseline="0" dirty="0">
                <a:latin typeface="AvenirLTStd-Book"/>
              </a:rPr>
              <a:t>erreichbar sein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404729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AFD6A48A-E41E-43FC-8677-FF872DE2A2FE}"/>
              </a:ext>
            </a:extLst>
          </p:cNvPr>
          <p:cNvSpPr/>
          <p:nvPr/>
        </p:nvSpPr>
        <p:spPr>
          <a:xfrm rot="10800000">
            <a:off x="8664604" y="189010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A3B30DCC-42F0-41BD-91B1-DB6DAB48E596}"/>
              </a:ext>
            </a:extLst>
          </p:cNvPr>
          <p:cNvSpPr/>
          <p:nvPr/>
        </p:nvSpPr>
        <p:spPr>
          <a:xfrm>
            <a:off x="4504056" y="5279137"/>
            <a:ext cx="587791" cy="36933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CDF9F3-1BE5-412D-A509-622916E0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4" y="4335385"/>
            <a:ext cx="4048873" cy="22137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9BDB1E-9665-41DB-A806-FD0129023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242" y="382563"/>
            <a:ext cx="2567726" cy="34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229" y="851317"/>
            <a:ext cx="8325653" cy="184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CH" dirty="0">
                <a:solidFill>
                  <a:srgbClr val="0070C0"/>
                </a:solidFill>
                <a:latin typeface="AvenirLTStd-Book"/>
              </a:rPr>
              <a:t>Vorgezogenes Gerüst</a:t>
            </a:r>
            <a:r>
              <a:rPr lang="de-CH" b="0" i="0" u="none" strike="noStrike" baseline="0" dirty="0">
                <a:solidFill>
                  <a:srgbClr val="0070C0"/>
                </a:solidFill>
                <a:latin typeface="AvenirLTStd-Book"/>
              </a:rPr>
              <a:t>:</a:t>
            </a:r>
          </a:p>
          <a:p>
            <a:pPr algn="l"/>
            <a:r>
              <a:rPr lang="de-DE" sz="2000" dirty="0">
                <a:latin typeface="AvenirLTStd-Light" panose="020B0402020203020204" pitchFamily="34" charset="0"/>
              </a:rPr>
              <a:t>Ü</a:t>
            </a:r>
            <a:r>
              <a:rPr lang="de-DE" sz="2000" b="0" i="0" u="none" strike="noStrike" baseline="0" dirty="0">
                <a:latin typeface="AvenirLTStd-Book"/>
              </a:rPr>
              <a:t>ber 2 m Absturzhöhe sind Innengeländer, bestehend aus Geländer und </a:t>
            </a:r>
            <a:r>
              <a:rPr lang="de-CH" sz="2000" b="0" i="0" u="none" strike="noStrike" baseline="0" dirty="0">
                <a:latin typeface="AvenirLTStd-Book"/>
              </a:rPr>
              <a:t>Mittelholm, erforderlich</a:t>
            </a:r>
          </a:p>
          <a:p>
            <a:pPr algn="l"/>
            <a:r>
              <a:rPr lang="de-DE" sz="2000" b="0" i="0" u="none" strike="noStrike" baseline="0" dirty="0">
                <a:latin typeface="AvenirLTStd-Book"/>
              </a:rPr>
              <a:t>Die Demontage der Innengeländer kann in schriftlicher Absprache mit dem Gerüstersteller auch selbst vorgenommen werden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088C70A-385C-4D89-92A1-66E31D7F54EE}"/>
              </a:ext>
            </a:extLst>
          </p:cNvPr>
          <p:cNvSpPr txBox="1">
            <a:spLocks/>
          </p:cNvSpPr>
          <p:nvPr/>
        </p:nvSpPr>
        <p:spPr>
          <a:xfrm>
            <a:off x="3561440" y="3816917"/>
            <a:ext cx="6661403" cy="25268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solidFill>
                  <a:srgbClr val="0070C0"/>
                </a:solidFill>
                <a:latin typeface="AvenirLTStd-Book"/>
              </a:rPr>
              <a:t>Abstützung:</a:t>
            </a:r>
          </a:p>
          <a:p>
            <a:r>
              <a:rPr lang="de-DE" sz="2000" dirty="0">
                <a:latin typeface="AvenirLTStd-Book"/>
              </a:rPr>
              <a:t>Abstützung mit Gerüstrohren bei freistehenden Gerüsten bis max. 6 m Höhe</a:t>
            </a:r>
          </a:p>
          <a:p>
            <a:pPr algn="l"/>
            <a:r>
              <a:rPr lang="de-DE" sz="2000" dirty="0">
                <a:latin typeface="AvenirLTStd-Book"/>
              </a:rPr>
              <a:t>Je nach Fassadenaufbau ist anstelle der üblichen Verankerungen </a:t>
            </a:r>
            <a:r>
              <a:rPr lang="de-CH" sz="2000" dirty="0">
                <a:latin typeface="AvenirLTStd-Book"/>
              </a:rPr>
              <a:t>eine Aussenabstützung erforderlich</a:t>
            </a:r>
            <a:endParaRPr lang="de-DE" sz="2000" dirty="0">
              <a:latin typeface="AvenirLTStd-Book"/>
            </a:endParaRPr>
          </a:p>
          <a:p>
            <a:pPr algn="l"/>
            <a:r>
              <a:rPr lang="de-DE" sz="2000" dirty="0">
                <a:latin typeface="AvenirLTStd-Book"/>
              </a:rPr>
              <a:t>Bei Gerüsthöhen über 6 m ist die </a:t>
            </a:r>
            <a:r>
              <a:rPr lang="de-CH" sz="2000" dirty="0">
                <a:latin typeface="AvenirLTStd-Book"/>
              </a:rPr>
              <a:t>Aussenabstützung</a:t>
            </a:r>
            <a:r>
              <a:rPr lang="de-DE" sz="2000" dirty="0">
                <a:latin typeface="AvenirLTStd-Book"/>
              </a:rPr>
              <a:t> nach Angaben des Gerüstherstellers oder Ingenieurs zu erstellen</a:t>
            </a:r>
            <a:endParaRPr lang="de-CH" sz="2000" dirty="0">
              <a:latin typeface="AvenirLTStd-Book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449693-5CAF-43B4-B0A5-57F0C79D7C7E}"/>
              </a:ext>
            </a:extLst>
          </p:cNvPr>
          <p:cNvCxnSpPr>
            <a:cxnSpLocks/>
          </p:cNvCxnSpPr>
          <p:nvPr/>
        </p:nvCxnSpPr>
        <p:spPr>
          <a:xfrm>
            <a:off x="0" y="362163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974941E-6A4A-45F6-9CC4-26AD735D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34" y="100451"/>
            <a:ext cx="2723128" cy="331440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5A990AB-872B-4B41-99F6-002154A96304}"/>
              </a:ext>
            </a:extLst>
          </p:cNvPr>
          <p:cNvSpPr/>
          <p:nvPr/>
        </p:nvSpPr>
        <p:spPr>
          <a:xfrm>
            <a:off x="10066283" y="705407"/>
            <a:ext cx="338958" cy="8702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76F76A9-C63B-48A6-A0EF-73DB9DBA81CF}"/>
              </a:ext>
            </a:extLst>
          </p:cNvPr>
          <p:cNvSpPr/>
          <p:nvPr/>
        </p:nvSpPr>
        <p:spPr>
          <a:xfrm>
            <a:off x="10066283" y="2030622"/>
            <a:ext cx="338958" cy="870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9477D5-AA14-488E-82EC-20238934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5" y="4016393"/>
            <a:ext cx="2698530" cy="24972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242CBD3-CC6D-4DA4-8BA2-881C7B2B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358" y="4016393"/>
            <a:ext cx="1174604" cy="2497228"/>
          </a:xfrm>
          <a:prstGeom prst="rect">
            <a:avLst/>
          </a:prstGeom>
        </p:spPr>
      </p:pic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3233C921-4F40-4896-9B4B-B20DF4068DF9}"/>
              </a:ext>
            </a:extLst>
          </p:cNvPr>
          <p:cNvSpPr/>
          <p:nvPr/>
        </p:nvSpPr>
        <p:spPr>
          <a:xfrm rot="10800000">
            <a:off x="10160875" y="5080338"/>
            <a:ext cx="493198" cy="30046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82964DE6-4C10-4D48-BB5C-181ED83AD6AF}"/>
              </a:ext>
            </a:extLst>
          </p:cNvPr>
          <p:cNvSpPr/>
          <p:nvPr/>
        </p:nvSpPr>
        <p:spPr>
          <a:xfrm rot="10800000">
            <a:off x="10160874" y="5782903"/>
            <a:ext cx="493199" cy="3004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1C614AA6-1194-4ABB-8ED7-43F99A369561}"/>
              </a:ext>
            </a:extLst>
          </p:cNvPr>
          <p:cNvSpPr/>
          <p:nvPr/>
        </p:nvSpPr>
        <p:spPr>
          <a:xfrm>
            <a:off x="2973649" y="4452005"/>
            <a:ext cx="494765" cy="29341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95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75F66C-07C6-41EB-A319-607D322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43051"/>
            <a:ext cx="5170852" cy="1671564"/>
          </a:xfrm>
        </p:spPr>
        <p:txBody>
          <a:bodyPr>
            <a:normAutofit/>
          </a:bodyPr>
          <a:lstStyle/>
          <a:p>
            <a:r>
              <a:rPr lang="de-CH" sz="4000" dirty="0"/>
              <a:t>Spenglergang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25911-958B-445B-9C92-71131483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Autofit/>
          </a:bodyPr>
          <a:lstStyle/>
          <a:p>
            <a:r>
              <a:rPr lang="de-CH" sz="1800" b="0" i="0" u="none" strike="noStrike" baseline="0" dirty="0">
                <a:latin typeface="AvenirLTStd-Book"/>
              </a:rPr>
              <a:t>Am Dachrand ist ein Spenglergang von min. 60 cm Breite erforderlich </a:t>
            </a:r>
            <a:br>
              <a:rPr lang="de-CH" sz="1800" b="0" i="0" u="none" strike="noStrike" baseline="0" dirty="0">
                <a:latin typeface="AvenirLTStd-Book"/>
              </a:rPr>
            </a:br>
            <a:r>
              <a:rPr lang="de-CH" sz="1800" b="0" i="0" u="none" strike="noStrike" baseline="0" dirty="0">
                <a:latin typeface="AvenirLTStd-Book"/>
              </a:rPr>
              <a:t>(bei Flachdächern mit einer Neigung bis 10° genügt ein Seitenschutz)</a:t>
            </a:r>
          </a:p>
          <a:p>
            <a:r>
              <a:rPr lang="de-CH" sz="1800" b="0" i="0" u="none" strike="noStrike" baseline="0" dirty="0">
                <a:latin typeface="AvenirLTStd-Book"/>
              </a:rPr>
              <a:t>Der Spenglergang darf max. 1 m unter der Traufe oder dem Flachdachrand liegen</a:t>
            </a:r>
          </a:p>
          <a:p>
            <a:r>
              <a:rPr lang="de-CH" sz="1800" b="0" i="0" u="none" strike="noStrike" baseline="0" dirty="0">
                <a:latin typeface="AvenirLTStd-Book"/>
              </a:rPr>
              <a:t>Der Seitenschutz muss min. 60cm vom Dachrand entfernt stehen und diesen um min. 80 cm überragen</a:t>
            </a:r>
          </a:p>
          <a:p>
            <a:r>
              <a:rPr lang="de-CH" sz="1800" b="0" i="0" u="none" strike="noStrike" baseline="0" dirty="0">
                <a:latin typeface="AvenirLTStd-Book"/>
              </a:rPr>
              <a:t>Ab 30° Dachneigung ist zusätzlich eine Dachdeckerschutzwand zu erstellen</a:t>
            </a:r>
          </a:p>
          <a:p>
            <a:r>
              <a:rPr lang="de-CH" sz="1800" b="0" i="0" u="none" strike="noStrike" baseline="0" dirty="0">
                <a:latin typeface="AvenirLTStd-Book"/>
              </a:rPr>
              <a:t>Beläge müssen dynamisch belastbar sein: in der Regel Metallbelag</a:t>
            </a:r>
            <a:endParaRPr lang="de-CH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7A2C2B-B461-4A5E-99F8-D00A630CE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" r="2" b="2"/>
          <a:stretch/>
        </p:blipFill>
        <p:spPr>
          <a:xfrm>
            <a:off x="6683627" y="643051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305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16622D-633B-4367-94E3-57ADBEF8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8" y="789105"/>
            <a:ext cx="4783697" cy="913150"/>
          </a:xfrm>
        </p:spPr>
        <p:txBody>
          <a:bodyPr anchor="b">
            <a:normAutofit/>
          </a:bodyPr>
          <a:lstStyle/>
          <a:p>
            <a:r>
              <a:rPr lang="de-CH" sz="3700" dirty="0"/>
              <a:t>Dachdeckerschutzwand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CF7D0-47D2-403F-9937-A52269CD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68" y="2395777"/>
            <a:ext cx="5814528" cy="3433583"/>
          </a:xfrm>
        </p:spPr>
        <p:txBody>
          <a:bodyPr>
            <a:normAutofit/>
          </a:bodyPr>
          <a:lstStyle/>
          <a:p>
            <a:r>
              <a:rPr lang="de-CH" sz="2000" b="0" i="0" u="none" strike="noStrike" baseline="0" dirty="0">
                <a:latin typeface="AvenirLTStd-Book"/>
              </a:rPr>
              <a:t>Ab 30° Dachneigung ist eine Dachdeckerschutzwand mit Schutzelement-Maschung von max. 100 cm2 erforderlich</a:t>
            </a:r>
          </a:p>
          <a:p>
            <a:r>
              <a:rPr lang="de-CH" sz="2000" b="0" i="0" u="none" strike="noStrike" baseline="0" dirty="0">
                <a:latin typeface="AvenirLTStd-Book"/>
              </a:rPr>
              <a:t>Die Schutzelement-Maschung (Gitter oder Netz) muss an der Gerüstkonstruktion</a:t>
            </a:r>
            <a:r>
              <a:rPr lang="de-CH" sz="2000" dirty="0">
                <a:latin typeface="AvenirLTStd-Book"/>
              </a:rPr>
              <a:t> </a:t>
            </a:r>
            <a:r>
              <a:rPr lang="de-CH" sz="2000" b="0" i="0" u="none" strike="noStrike" baseline="0" dirty="0">
                <a:latin typeface="AvenirLTStd-Book"/>
              </a:rPr>
              <a:t>(nicht am Bordbrett) gemäss Angabe Gerüsthersteller befestigt werden</a:t>
            </a:r>
          </a:p>
          <a:p>
            <a:r>
              <a:rPr lang="de-CH" sz="2000" b="0" i="0" u="none" strike="noStrike" baseline="0" dirty="0">
                <a:latin typeface="AvenirLTStd-Book"/>
              </a:rPr>
              <a:t>Ab 45° Dachneigung sind zusätzlich Arbeitspodeste oder PSAgA einzusetzen</a:t>
            </a:r>
            <a:endParaRPr lang="de-CH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6CFB50-4157-4606-A6F1-4639B6963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96" y="828426"/>
            <a:ext cx="5365375" cy="500093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20919B7-EF75-4ABE-A3E1-8776B45C7FE1}"/>
              </a:ext>
            </a:extLst>
          </p:cNvPr>
          <p:cNvSpPr/>
          <p:nvPr/>
        </p:nvSpPr>
        <p:spPr>
          <a:xfrm>
            <a:off x="7581531" y="2395777"/>
            <a:ext cx="508550" cy="207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834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6622D-633B-4367-94E3-57ADBEF8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68" y="789105"/>
            <a:ext cx="4783697" cy="913150"/>
          </a:xfrm>
        </p:spPr>
        <p:txBody>
          <a:bodyPr anchor="b">
            <a:normAutofit/>
          </a:bodyPr>
          <a:lstStyle/>
          <a:p>
            <a:r>
              <a:rPr lang="de-CH" sz="3700" dirty="0"/>
              <a:t>Giebelseitiger Dachrand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CF7D0-47D2-403F-9937-A52269CD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85" y="2580132"/>
            <a:ext cx="5244391" cy="3433583"/>
          </a:xfrm>
        </p:spPr>
        <p:txBody>
          <a:bodyPr>
            <a:normAutofit/>
          </a:bodyPr>
          <a:lstStyle/>
          <a:p>
            <a:r>
              <a:rPr lang="de-CH" sz="2000" dirty="0">
                <a:latin typeface="AvenirLTStd-Book"/>
              </a:rPr>
              <a:t>Giebelseitig Minimum Geländer- und Zwischenholm</a:t>
            </a:r>
          </a:p>
          <a:p>
            <a:r>
              <a:rPr lang="de-CH" sz="2000" dirty="0">
                <a:latin typeface="AvenirLTStd-Book"/>
              </a:rPr>
              <a:t>Höhe des Seitenschutz: Vertikal gemessen Minimum 1 m bei ≤20cm und 3 Stangen</a:t>
            </a:r>
          </a:p>
          <a:p>
            <a:r>
              <a:rPr lang="de-CH" sz="2000" dirty="0">
                <a:latin typeface="AvenirLTStd-Book"/>
              </a:rPr>
              <a:t>Höhe des Seitenschutz: Vertikal gemessen Minimum 0,8 m bei </a:t>
            </a: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de-CH" sz="2000" dirty="0">
                <a:latin typeface="AvenirLTStd-Book"/>
              </a:rPr>
              <a:t>60cm und 2 Stangen</a:t>
            </a:r>
          </a:p>
          <a:p>
            <a:endParaRPr lang="de-CH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C6A391-A154-FABC-943C-3675CDB1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84" y="2580132"/>
            <a:ext cx="60674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Breitbild</PresentationFormat>
  <Paragraphs>89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AvenirLTStd-Book</vt:lpstr>
      <vt:lpstr>AvenirLTStd-Light</vt:lpstr>
      <vt:lpstr>Calibri</vt:lpstr>
      <vt:lpstr>Calibri Light</vt:lpstr>
      <vt:lpstr>Times New Roman</vt:lpstr>
      <vt:lpstr>Wingdings</vt:lpstr>
      <vt:lpstr>Office</vt:lpstr>
      <vt:lpstr>Firmenlogo</vt:lpstr>
      <vt:lpstr>Fassadengerüste: Grundsatz und Verantwortung </vt:lpstr>
      <vt:lpstr>Fassadengerüst </vt:lpstr>
      <vt:lpstr>PowerPoint-Präsentation</vt:lpstr>
      <vt:lpstr>PowerPoint-Präsentation</vt:lpstr>
      <vt:lpstr>PowerPoint-Präsentation</vt:lpstr>
      <vt:lpstr>Spenglergang</vt:lpstr>
      <vt:lpstr>Dachdeckerschutzwand</vt:lpstr>
      <vt:lpstr>Giebelseitiger Dachrand</vt:lpstr>
      <vt:lpstr>Absturzsicherung bei Dachgauben und Lukarnen</vt:lpstr>
      <vt:lpstr>Prüfpunkte für die tägliche Sichtkontrolle durch Benutzer</vt:lpstr>
      <vt:lpstr>Regeln zum Fassadengerüst</vt:lpstr>
      <vt:lpstr>Testfragen</vt:lpstr>
      <vt:lpstr>Sicheres Gerüst erleichtert die Arbeit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Rolf Döbeli</cp:lastModifiedBy>
  <cp:revision>71</cp:revision>
  <dcterms:created xsi:type="dcterms:W3CDTF">2019-10-02T12:08:48Z</dcterms:created>
  <dcterms:modified xsi:type="dcterms:W3CDTF">2024-09-20T10:53:51Z</dcterms:modified>
</cp:coreProperties>
</file>