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8" r:id="rId1"/>
  </p:sldMasterIdLst>
  <p:notesMasterIdLst>
    <p:notesMasterId r:id="rId13"/>
  </p:notesMasterIdLst>
  <p:sldIdLst>
    <p:sldId id="256" r:id="rId2"/>
    <p:sldId id="270" r:id="rId3"/>
    <p:sldId id="271" r:id="rId4"/>
    <p:sldId id="272" r:id="rId5"/>
    <p:sldId id="273" r:id="rId6"/>
    <p:sldId id="274" r:id="rId7"/>
    <p:sldId id="275" r:id="rId8"/>
    <p:sldId id="277" r:id="rId9"/>
    <p:sldId id="276" r:id="rId10"/>
    <p:sldId id="284" r:id="rId11"/>
    <p:sldId id="26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18B9325B-A8A5-48EE-8DCF-A0796DF9E682}">
          <p14:sldIdLst>
            <p14:sldId id="256"/>
          </p14:sldIdLst>
        </p14:section>
        <p14:section name="Regeln zu Leitern" id="{FBEC1AE3-5CD9-47A8-9F64-BE799F69C39B}">
          <p14:sldIdLst>
            <p14:sldId id="270"/>
            <p14:sldId id="271"/>
            <p14:sldId id="272"/>
            <p14:sldId id="273"/>
            <p14:sldId id="274"/>
            <p14:sldId id="275"/>
            <p14:sldId id="277"/>
            <p14:sldId id="276"/>
            <p14:sldId id="284"/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 Küng" initials="DK" lastIdx="1" clrIdx="0">
    <p:extLst>
      <p:ext uri="{19B8F6BF-5375-455C-9EA6-DF929625EA0E}">
        <p15:presenceInfo xmlns:p15="http://schemas.microsoft.com/office/powerpoint/2012/main" userId="S-1-5-21-3798038779-1240861101-2901583451-17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71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32" y="32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5A55FF-5461-4FE3-9F94-AC2B82569B58}" type="datetimeFigureOut">
              <a:rPr lang="de-CH" smtClean="0"/>
              <a:t>19.03.2025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4801EC-6E13-4645-9B29-D26A6FED90A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08102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4801EC-6E13-4645-9B29-D26A6FED90AA}" type="slidenum">
              <a:rPr lang="de-CH" smtClean="0"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03245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555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914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24894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766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holzbau-schweiz.ch/fileadmin/user_upload/Test/HBCH_Leitern_A4_D_doppelseitig.pd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onlineexambuilder.com/de/nachweis-kenntnisse-leitern/exam-41994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051576-C186-4A9B-AE9F-8656E9294E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7330" y="640083"/>
            <a:ext cx="6274591" cy="4018341"/>
          </a:xfrm>
          <a:noFill/>
        </p:spPr>
        <p:txBody>
          <a:bodyPr>
            <a:normAutofit/>
          </a:bodyPr>
          <a:lstStyle/>
          <a:p>
            <a:pPr algn="l"/>
            <a:r>
              <a:rPr lang="de-CH" dirty="0"/>
              <a:t>Firmenlogo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6EC7C10-4F68-4F6E-9469-08D0CB13FE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77330" y="4796853"/>
            <a:ext cx="6274591" cy="1421068"/>
          </a:xfrm>
          <a:noFill/>
        </p:spPr>
        <p:txBody>
          <a:bodyPr>
            <a:normAutofit/>
          </a:bodyPr>
          <a:lstStyle/>
          <a:p>
            <a:pPr algn="l"/>
            <a:r>
              <a:rPr lang="de-CH" dirty="0"/>
              <a:t>Interne Schulung:  Anstell- und Bockleiter</a:t>
            </a:r>
          </a:p>
          <a:p>
            <a:pPr algn="l"/>
            <a:endParaRPr lang="de-CH" dirty="0"/>
          </a:p>
          <a:p>
            <a:pPr algn="l"/>
            <a:r>
              <a:rPr lang="de-CH" dirty="0">
                <a:hlinkClick r:id="rId2"/>
              </a:rPr>
              <a:t>Plakat Holzbau Vital</a:t>
            </a:r>
            <a:endParaRPr lang="de-CH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C232F0A-A42B-47E4-84C4-6DDC76B14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23" y="203200"/>
            <a:ext cx="4430798" cy="641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398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EA8B92-CD28-4DD8-9019-8E1EC5E8B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Testfragen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49B8B23-9964-4424-9EA0-1A4E6C305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9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de-CH" dirty="0">
                <a:hlinkClick r:id="rId2"/>
              </a:rPr>
              <a:t>Link zu Testfragen Anstell- und Bockleitern</a:t>
            </a:r>
            <a:endParaRPr lang="de-CH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A0B53E7-4034-4F6A-9DDE-4DAED9F35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367" y="221405"/>
            <a:ext cx="4430798" cy="641519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538B862-FC94-463B-8CA3-D0A36CE6EBB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67" y="3429000"/>
            <a:ext cx="2506006" cy="24501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9885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839FFC-5610-4793-82A3-610BAC936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243798"/>
            <a:ext cx="10515600" cy="2852737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de-CH" sz="5400" b="1">
                <a:solidFill>
                  <a:srgbClr val="FFFF00"/>
                </a:solidFill>
              </a:rPr>
              <a:t>Gesund bleiben – </a:t>
            </a:r>
            <a:br>
              <a:rPr lang="de-CH" sz="5400" b="1">
                <a:solidFill>
                  <a:srgbClr val="FFFF00"/>
                </a:solidFill>
              </a:rPr>
            </a:br>
            <a:r>
              <a:rPr lang="de-CH" sz="5400" b="1">
                <a:solidFill>
                  <a:srgbClr val="FFFF00"/>
                </a:solidFill>
              </a:rPr>
              <a:t>Absturz vermeiden!</a:t>
            </a:r>
            <a:br>
              <a:rPr lang="de-CH" sz="5400" b="1">
                <a:solidFill>
                  <a:srgbClr val="FFFF00"/>
                </a:solidFill>
              </a:rPr>
            </a:br>
            <a:endParaRPr lang="de-CH" sz="5400" b="1" dirty="0">
              <a:solidFill>
                <a:srgbClr val="FFFF00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494DE3A-DC2F-4DA4-92B1-B7D6733DEA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de-CH" sz="4000"/>
              <a:t>Viel Erfolg und unfallfreies STEIGEN wünscht euch</a:t>
            </a:r>
          </a:p>
          <a:p>
            <a:pPr algn="ctr"/>
            <a:endParaRPr lang="de-CH" sz="4000"/>
          </a:p>
          <a:p>
            <a:pPr algn="ctr"/>
            <a:r>
              <a:rPr lang="de-CH" sz="4000"/>
              <a:t> </a:t>
            </a:r>
            <a:r>
              <a:rPr lang="de-CH" sz="4000">
                <a:solidFill>
                  <a:schemeClr val="bg1">
                    <a:lumMod val="65000"/>
                  </a:schemeClr>
                </a:solidFill>
              </a:rPr>
              <a:t>Name Firma</a:t>
            </a:r>
            <a:endParaRPr lang="de-CH" sz="4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658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63C169-1657-4677-88F9-45FD0F3CB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Ist die Leiter das geeignete </a:t>
            </a:r>
            <a:br>
              <a:rPr lang="de-CH" dirty="0"/>
            </a:br>
            <a:r>
              <a:rPr lang="de-CH" dirty="0"/>
              <a:t>Steigmittel?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CDEB4B9-6C47-4D1E-97C4-2D7515B0046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3579441"/>
          </a:xfr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Alternative Steigmittel prüfen bei: </a:t>
            </a:r>
            <a:br>
              <a:rPr lang="de-DE" dirty="0"/>
            </a:br>
            <a:r>
              <a:rPr lang="de-DE" b="1" dirty="0"/>
              <a:t>längerem Einsatz</a:t>
            </a:r>
            <a:r>
              <a:rPr lang="de-DE" dirty="0"/>
              <a:t>, Lastentransporte, schwere oder </a:t>
            </a:r>
            <a:br>
              <a:rPr lang="de-DE" dirty="0"/>
            </a:br>
            <a:r>
              <a:rPr lang="de-DE" dirty="0"/>
              <a:t>flächendeckende Arbeiten und örtlich ungünstigen Verhältnissen</a:t>
            </a:r>
          </a:p>
          <a:p>
            <a:r>
              <a:rPr lang="de-DE" dirty="0"/>
              <a:t>Leitern sind nur für </a:t>
            </a:r>
            <a:r>
              <a:rPr lang="de-DE" b="1" dirty="0"/>
              <a:t>leichte Arbeiten, bis max. 2 m</a:t>
            </a:r>
            <a:r>
              <a:rPr lang="de-DE" dirty="0"/>
              <a:t> Standhöhe, geeignet</a:t>
            </a:r>
          </a:p>
          <a:p>
            <a:r>
              <a:rPr lang="de-DE" dirty="0"/>
              <a:t>Bockleiter nicht als Zugang zur Arbeitsstelle nutzen</a:t>
            </a:r>
          </a:p>
          <a:p>
            <a:r>
              <a:rPr lang="de-DE" dirty="0"/>
              <a:t>Für kurzzeitige Arbeitsplatzzugänge </a:t>
            </a:r>
            <a:r>
              <a:rPr lang="de-DE"/>
              <a:t>dürfen Anstellleitern </a:t>
            </a:r>
            <a:r>
              <a:rPr lang="de-DE" dirty="0"/>
              <a:t>eingesetzt werden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2CCF80B-AEBD-4C32-A6EB-3C13A3798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0120" y="365127"/>
            <a:ext cx="1888494" cy="183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071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ZARGES Fahrgerüst Z600 S-PLUS mit Auslegern aus Leichtmetall Standard 1 L">
            <a:extLst>
              <a:ext uri="{FF2B5EF4-FFF2-40B4-BE49-F238E27FC236}">
                <a16:creationId xmlns:a16="http://schemas.microsoft.com/office/drawing/2014/main" id="{16B83DBD-8EA6-4ACA-96D5-2127354DD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597" y="1923779"/>
            <a:ext cx="3530492" cy="3219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063C169-1657-4677-88F9-45FD0F3CB822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CH" dirty="0"/>
              <a:t>Andere Steigmittel 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3EC4149-261B-4A0F-AC08-994A8FD94C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8098" y="1646742"/>
            <a:ext cx="2009775" cy="3590925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86D0E4EB-A012-4648-BCD9-7931206B0104}"/>
              </a:ext>
            </a:extLst>
          </p:cNvPr>
          <p:cNvSpPr txBox="1"/>
          <p:nvPr/>
        </p:nvSpPr>
        <p:spPr>
          <a:xfrm>
            <a:off x="1111134" y="5376867"/>
            <a:ext cx="2169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err="1"/>
              <a:t>Podestleiter</a:t>
            </a:r>
            <a:endParaRPr lang="de-CH" sz="24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2347ADF-B3F1-4F0A-BD17-5E9C65BAF9AD}"/>
              </a:ext>
            </a:extLst>
          </p:cNvPr>
          <p:cNvSpPr txBox="1"/>
          <p:nvPr/>
        </p:nvSpPr>
        <p:spPr>
          <a:xfrm>
            <a:off x="4275439" y="5376867"/>
            <a:ext cx="2395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/>
              <a:t>Hubarbeitsbühne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575B739-85DF-459D-A3A2-9592625EC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40" y="342424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4405AB81-BB2B-4CB9-A810-4B0C521A74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055" y="1646742"/>
            <a:ext cx="2750259" cy="3590925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F2CAD0E8-E124-49CF-8B46-1D73927D7D3D}"/>
              </a:ext>
            </a:extLst>
          </p:cNvPr>
          <p:cNvSpPr txBox="1"/>
          <p:nvPr/>
        </p:nvSpPr>
        <p:spPr>
          <a:xfrm>
            <a:off x="8060844" y="5376677"/>
            <a:ext cx="2395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/>
              <a:t>Rollgerüst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86D81968-C6A7-43B6-9CA9-D7A7A276BE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50120" y="365127"/>
            <a:ext cx="1888494" cy="183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082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63C169-1657-4677-88F9-45FD0F3CB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Sicherer Stand der Leiter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CDEB4B9-6C47-4D1E-97C4-2D7515B0046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825628"/>
            <a:ext cx="6578600" cy="1423296"/>
          </a:xfr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Anstellwinkel  70° (Ellbogenprobe)</a:t>
            </a:r>
          </a:p>
          <a:p>
            <a:r>
              <a:rPr lang="de-DE" dirty="0"/>
              <a:t>Bei Kollisionsgefahr Absperrungen oder Markierungen  verwenden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0923BAB-4F51-4E0D-B724-B10CB22A6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1" y="2842926"/>
            <a:ext cx="2494644" cy="364995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751F65A-7CC4-4D13-BA48-58A3F340FC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5741" y="4315199"/>
            <a:ext cx="3870064" cy="217767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E0FDDEA4-35B8-4CE6-8087-D74E8D8DC5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0120" y="365127"/>
            <a:ext cx="1888494" cy="183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6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63C169-1657-4677-88F9-45FD0F3CB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Sicher gegen ab- und verrutschen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CDEB4B9-6C47-4D1E-97C4-2D7515B0046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2" y="1825625"/>
            <a:ext cx="7920789" cy="2675604"/>
          </a:xfr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Leiter mit intaktem </a:t>
            </a:r>
            <a:r>
              <a:rPr lang="de-DE" b="1" dirty="0" err="1"/>
              <a:t>Gleitschutzfuss</a:t>
            </a:r>
            <a:r>
              <a:rPr lang="de-DE" dirty="0"/>
              <a:t> (</a:t>
            </a:r>
            <a:r>
              <a:rPr lang="de-DE" dirty="0" err="1"/>
              <a:t>Gummifuss</a:t>
            </a:r>
            <a:r>
              <a:rPr lang="de-DE" dirty="0"/>
              <a:t>), </a:t>
            </a:r>
            <a:br>
              <a:rPr lang="de-DE" dirty="0"/>
            </a:br>
            <a:r>
              <a:rPr lang="de-DE" dirty="0"/>
              <a:t>oder Antirutschmatten gegen Wegrutschen sichern</a:t>
            </a:r>
          </a:p>
          <a:p>
            <a:r>
              <a:rPr lang="de-DE" b="1" dirty="0"/>
              <a:t>Zugangsleitern immer oben festmachen</a:t>
            </a:r>
            <a:r>
              <a:rPr lang="de-DE" dirty="0"/>
              <a:t>: Spanngurten, Seile oder Haken gegen Wegrutschen, Drehen und Kippen </a:t>
            </a:r>
          </a:p>
          <a:p>
            <a:r>
              <a:rPr lang="de-DE" dirty="0"/>
              <a:t>Bockleitern nicht zum übersteigen verwenden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5FC5355-3B59-44F3-93CC-AE9B51A535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3244" y="4583807"/>
            <a:ext cx="3234797" cy="194327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3D0FA621-A66B-4FA8-985E-182A0DE49B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3045" y="3768726"/>
            <a:ext cx="1543051" cy="2724151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09AFFEC3-DB98-45E9-8270-3A30749A6C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306" t="16684" r="15982" b="18822"/>
          <a:stretch/>
        </p:blipFill>
        <p:spPr>
          <a:xfrm>
            <a:off x="1224214" y="4573970"/>
            <a:ext cx="2406316" cy="195310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4B4C792-2138-4EDF-82B1-5CFDF38089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0120" y="365127"/>
            <a:ext cx="1888494" cy="183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939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63C169-1657-4677-88F9-45FD0F3CB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Sicher steigen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CDEB4B9-6C47-4D1E-97C4-2D7515B0046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2" y="1825626"/>
            <a:ext cx="7920789" cy="1512209"/>
          </a:xfr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Blick</a:t>
            </a:r>
            <a:r>
              <a:rPr lang="de-DE" dirty="0"/>
              <a:t> und Körper immer </a:t>
            </a:r>
            <a:r>
              <a:rPr lang="de-DE" b="1" dirty="0"/>
              <a:t>zur Leiter </a:t>
            </a:r>
            <a:r>
              <a:rPr lang="de-DE" dirty="0"/>
              <a:t>richten</a:t>
            </a:r>
          </a:p>
          <a:p>
            <a:r>
              <a:rPr lang="de-DE" dirty="0"/>
              <a:t>Mit </a:t>
            </a:r>
            <a:r>
              <a:rPr lang="de-DE" b="1" dirty="0"/>
              <a:t>beiden Händen </a:t>
            </a:r>
            <a:r>
              <a:rPr lang="de-DE" dirty="0"/>
              <a:t>an den Sprossen festhalten</a:t>
            </a:r>
          </a:p>
          <a:p>
            <a:r>
              <a:rPr lang="de-DE" dirty="0"/>
              <a:t>Sichtkontrolle auf </a:t>
            </a:r>
            <a:r>
              <a:rPr lang="de-DE" b="1" dirty="0"/>
              <a:t>Schäden </a:t>
            </a:r>
            <a:r>
              <a:rPr lang="de-DE" dirty="0"/>
              <a:t>vor jeder Benutzung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29AE9BD-03C5-466E-A54D-D952240F8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4449" y="3429001"/>
            <a:ext cx="2419351" cy="272415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DBC697B-62DF-48A1-9EE5-DE2F010CB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3410" y="3486151"/>
            <a:ext cx="2628900" cy="2667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76AC38B0-D3FF-4AA1-A7CD-18D3CCD04C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7571" y="3486151"/>
            <a:ext cx="2415988" cy="2667000"/>
          </a:xfrm>
          <a:prstGeom prst="rect">
            <a:avLst/>
          </a:prstGeom>
        </p:spPr>
      </p:pic>
      <p:sp>
        <p:nvSpPr>
          <p:cNvPr id="17" name="Kreuz 16">
            <a:extLst>
              <a:ext uri="{FF2B5EF4-FFF2-40B4-BE49-F238E27FC236}">
                <a16:creationId xmlns:a16="http://schemas.microsoft.com/office/drawing/2014/main" id="{232A7B87-8ADF-4A9A-8F12-9F8B4783EBF8}"/>
              </a:ext>
            </a:extLst>
          </p:cNvPr>
          <p:cNvSpPr/>
          <p:nvPr/>
        </p:nvSpPr>
        <p:spPr>
          <a:xfrm rot="18900000">
            <a:off x="1310066" y="3569760"/>
            <a:ext cx="2289962" cy="2316164"/>
          </a:xfrm>
          <a:prstGeom prst="plus">
            <a:avLst>
              <a:gd name="adj" fmla="val 4537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73412B36-BDBB-4441-BD6D-FEB0B06B46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0120" y="365127"/>
            <a:ext cx="1888494" cy="183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881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63C169-1657-4677-88F9-45FD0F3CB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Oberste Prossen</a:t>
            </a:r>
            <a:endParaRPr lang="de-CH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CDEB4B9-6C47-4D1E-97C4-2D7515B0046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2" y="1825626"/>
            <a:ext cx="7920789" cy="1947884"/>
          </a:xfr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Bockleiter: oberste </a:t>
            </a:r>
            <a:r>
              <a:rPr lang="de-DE" b="1" dirty="0"/>
              <a:t>2 Sprossen </a:t>
            </a:r>
            <a:r>
              <a:rPr lang="de-DE" dirty="0"/>
              <a:t>nicht besteigen</a:t>
            </a:r>
          </a:p>
          <a:p>
            <a:r>
              <a:rPr lang="de-DE" dirty="0"/>
              <a:t>Anstellleiter: oberste </a:t>
            </a:r>
            <a:r>
              <a:rPr lang="de-DE" b="1" dirty="0"/>
              <a:t>3 Sprossen </a:t>
            </a:r>
            <a:r>
              <a:rPr lang="de-DE" dirty="0"/>
              <a:t>nicht besteigen</a:t>
            </a:r>
          </a:p>
          <a:p>
            <a:r>
              <a:rPr lang="de-DE" dirty="0"/>
              <a:t>Bei Überstieg immer Leiterkopf sichern und Leiter ragt Minimum </a:t>
            </a:r>
            <a:r>
              <a:rPr lang="de-DE" b="1" dirty="0"/>
              <a:t>1 m über die Kante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D12EB3F-FC00-4480-8DF1-2680B345E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1181" y="3092453"/>
            <a:ext cx="2552623" cy="340042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8132BC4-1FB5-4809-882E-33919D0E47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6851" y="4111627"/>
            <a:ext cx="2464512" cy="238125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72948EE-9CFE-4423-A679-5DCC7E6DAB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4152" y="4138635"/>
            <a:ext cx="2464512" cy="235424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851BE48-5C02-43B9-AF22-875B1BC727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0120" y="365127"/>
            <a:ext cx="1888494" cy="183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817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63C169-1657-4677-88F9-45FD0F3CB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Technische Anforderungen</a:t>
            </a:r>
            <a:endParaRPr lang="de-CH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CDEB4B9-6C47-4D1E-97C4-2D7515B0046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2028248"/>
          </a:xfr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Anstellleiter: </a:t>
            </a:r>
            <a:r>
              <a:rPr lang="de-DE" b="1" dirty="0"/>
              <a:t>Standverbreiterung </a:t>
            </a:r>
            <a:r>
              <a:rPr lang="de-DE" dirty="0"/>
              <a:t>ab 3m </a:t>
            </a:r>
          </a:p>
          <a:p>
            <a:r>
              <a:rPr lang="de-DE" dirty="0"/>
              <a:t>Leiter </a:t>
            </a:r>
            <a:r>
              <a:rPr lang="de-DE" b="1" dirty="0"/>
              <a:t>vor 2018 </a:t>
            </a:r>
            <a:r>
              <a:rPr lang="de-DE" dirty="0"/>
              <a:t>müssen nicht nachgerüstet werden</a:t>
            </a:r>
          </a:p>
          <a:p>
            <a:r>
              <a:rPr lang="de-DE" dirty="0"/>
              <a:t>Klassierung </a:t>
            </a:r>
            <a:r>
              <a:rPr lang="de-DE" b="1" dirty="0"/>
              <a:t>„beruflicher Gebrauch</a:t>
            </a:r>
            <a:r>
              <a:rPr lang="de-DE" dirty="0"/>
              <a:t>“  für Arbeitsleitern</a:t>
            </a:r>
          </a:p>
          <a:p>
            <a:r>
              <a:rPr lang="de-DE" b="1" dirty="0"/>
              <a:t>Jährlich </a:t>
            </a:r>
            <a:r>
              <a:rPr lang="de-DE" dirty="0"/>
              <a:t>systematisch überprüfen (intern od. ext.)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B9CFC5E-C83E-498E-90B0-151E987D5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759" y="4373091"/>
            <a:ext cx="6247436" cy="161417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430929C-82F0-4990-A341-8E2F7F403E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00000">
            <a:off x="8711423" y="2938163"/>
            <a:ext cx="1592483" cy="329172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5847D7F-AB6C-4137-8A9E-A9AA5D5764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0120" y="365127"/>
            <a:ext cx="1888494" cy="183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057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63C169-1657-4677-88F9-45FD0F3CB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Auf einen Blick 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207B611-708C-403E-9705-F781A0121F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973" y="4545011"/>
            <a:ext cx="1362075" cy="140017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E1751155-2D67-4261-96D4-A7B592A11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3703" y="4525959"/>
            <a:ext cx="1400175" cy="14097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607EAEAF-3771-4519-A7AB-D83FCFF92F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910558"/>
            <a:ext cx="1390651" cy="1381125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B4A1BC9B-FD76-4218-882E-722FA3A69E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1861" y="1910555"/>
            <a:ext cx="1390651" cy="14097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38C9A83C-3337-4554-9E57-1D9167BFFD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4525" y="4535486"/>
            <a:ext cx="1400175" cy="1400175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8A0F0FAB-1F81-49EC-943F-D19DDC6070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7174" y="4545008"/>
            <a:ext cx="1381125" cy="1390651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657F1292-0E8F-4CD4-A29F-12E37990BA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8198" y="2028825"/>
            <a:ext cx="1400175" cy="1400175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887663A2-EDE6-4474-BF5C-CC9EF84DBD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50120" y="365127"/>
            <a:ext cx="1888494" cy="183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5345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238</Words>
  <Application>Microsoft Office PowerPoint</Application>
  <PresentationFormat>Breitbild</PresentationFormat>
  <Paragraphs>41</Paragraphs>
  <Slides>11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</vt:lpstr>
      <vt:lpstr>Firmenlogo</vt:lpstr>
      <vt:lpstr>Ist die Leiter das geeignete  Steigmittel?</vt:lpstr>
      <vt:lpstr>Andere Steigmittel </vt:lpstr>
      <vt:lpstr>Sicherer Stand der Leiter</vt:lpstr>
      <vt:lpstr>Sicher gegen ab- und verrutschen</vt:lpstr>
      <vt:lpstr>Sicher steigen</vt:lpstr>
      <vt:lpstr>Oberste Prossen</vt:lpstr>
      <vt:lpstr>Technische Anforderungen</vt:lpstr>
      <vt:lpstr>Auf einen Blick </vt:lpstr>
      <vt:lpstr>Testfragen</vt:lpstr>
      <vt:lpstr>Gesund bleiben –  Absturz vermeiden!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Firmenlogo</dc:title>
  <dc:creator>Daniel Küng</dc:creator>
  <cp:lastModifiedBy>Rolf Döbeli</cp:lastModifiedBy>
  <cp:revision>51</cp:revision>
  <dcterms:created xsi:type="dcterms:W3CDTF">2019-10-02T12:08:48Z</dcterms:created>
  <dcterms:modified xsi:type="dcterms:W3CDTF">2025-03-19T09:44:08Z</dcterms:modified>
</cp:coreProperties>
</file>