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0" r:id="rId4"/>
    <p:sldId id="257" r:id="rId5"/>
    <p:sldId id="271" r:id="rId6"/>
    <p:sldId id="260" r:id="rId7"/>
    <p:sldId id="274" r:id="rId8"/>
    <p:sldId id="273" r:id="rId9"/>
    <p:sldId id="276" r:id="rId10"/>
    <p:sldId id="277" r:id="rId11"/>
    <p:sldId id="279" r:id="rId12"/>
    <p:sldId id="270" r:id="rId13"/>
    <p:sldId id="26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3A47D-41F9-4AE6-8AD8-0EE70D639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610FAE3-18A1-4020-A852-9134E688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E7468-6EA0-48BD-B654-0E97E859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7837B7-847C-4342-A792-CC105A4F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04B00E-8D84-4998-A3D5-DC97ED70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775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3E6F0-CB0F-4363-A5A7-7BEF674E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AE5E7A-5F21-4A45-80D4-F857A247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7194C-AE3D-4106-BEB5-C192247C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8F2916-D278-4AD6-B912-FDA75C42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A15E33-319C-4B6E-8CC4-B024687F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715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B799FA-B51F-460A-8B03-0A7014D88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6E263-2758-482A-A524-137948A2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C0EBA-B7AD-46D9-8E88-B738B668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7F3DCA-0F3B-4A68-8B27-135E9316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532643-010A-48CB-A2C6-D1C504ED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62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E53A9-01E0-4AF3-9E29-BC588505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6AC18-86F8-438D-99EE-BEEA36D6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11038-5930-47F7-BE1F-0EC9787A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B90686-D253-4102-B9FC-C791CC76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D38969-5BBF-40EF-BA25-F31FEFD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406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08826-E555-46E6-97A6-14E72278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5159AE-A643-4AC2-AA7B-D6BB7F01E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F55BA8-EF19-4A7B-A1CD-4709003B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8D2A4-80C5-4061-9778-C66C1657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2D235C-AC0D-41C8-AC86-E095180A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631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94283-0574-49C9-B2A6-FB130CD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1200C2-13D8-4D2E-ABE4-C706141E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A7CE1F-547F-48BA-B592-41431EE41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ED806E-B3EA-4800-8C6B-38099BFE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FF43AC-0CA1-4423-91CA-7BA8B2E4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93C50D-A3C6-4C27-86F3-8734425F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220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970FC-8B9E-4B7B-96B0-AF37DC16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CAE2E2-0B71-41F3-BCF6-049BD12F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D20F71-A90B-400A-A821-BF0B1145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4BEDB6-4C6D-406F-B530-EEFD00456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CDE734-C421-468A-92A0-8DDDB5C69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764B92-8A3E-41C9-AA2C-CFF6A2677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3748CF-2677-4B57-A74D-5EEB2C59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E3B97BF-821A-49F2-9E91-E42658FB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29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23FDC-81DB-4F43-BC53-31AF4327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68442A-CE8C-4C6A-BADC-0C6B0FB0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54E440-AF5F-4F05-9BB3-BB830B28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371A1F-D9D3-48BC-86A8-81A02842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5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F0035E-D03F-440D-A720-1569DDD2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A5AE7A0-DB22-458B-B0D5-1CF603F3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FDBA69-DB3C-4D25-AE3F-9B774136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63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4D81CF-D130-4BA3-AE74-1617F742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AC3F6-B5AB-4836-8A88-5F441495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3EC485-DBC0-4097-A9D5-9632A69C1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5A1B5-F270-4BF3-A376-61FFA2B7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078910-3FA6-45B3-BEBC-B219E638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CC4A55-A410-4C18-94A6-A62A29C6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939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D1209-CA62-4F6E-A50C-A0109E3F3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58A83BF-AD47-4AA5-9A10-59A596441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20217-9C03-46AA-B772-60D85E0AD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309C-B640-4531-94C4-B0E281E1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B1F31E-8529-479A-A2AF-2D53BF26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6AED30-4B20-4D48-B9F3-5AEB4830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451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69A0A0-2FCF-47BD-8415-37CD8954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7AE0D5-6228-47C4-9E37-6215B7489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84CEB-B889-43BB-BC9C-F2E178B71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BB3B-1B24-45E0-9AF0-783936F1D443}" type="datetimeFigureOut">
              <a:rPr lang="de-CH" smtClean="0"/>
              <a:t>14.06.2021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18159E-DEE0-421B-9FA5-20D7B8D9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4A9796-8C02-44C6-9947-E505FBA95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100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olzbau-schweiz.ch/de/dienstleistungen/sicherheit-gesundheit/plakate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nlineexambuilder.com/de/kenntnisse-kollektive-absturzsicherungen/exam-45211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51576-C186-4A9B-AE9F-8656E9294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/>
          </a:bodyPr>
          <a:lstStyle/>
          <a:p>
            <a:pPr algn="l"/>
            <a:r>
              <a:rPr lang="de-CH" sz="6600" dirty="0"/>
              <a:t>Firmenlogo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EC7C10-4F68-4F6E-9469-08D0CB13F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7329" y="4796852"/>
            <a:ext cx="6274590" cy="1421068"/>
          </a:xfrm>
          <a:noFill/>
        </p:spPr>
        <p:txBody>
          <a:bodyPr>
            <a:normAutofit/>
          </a:bodyPr>
          <a:lstStyle/>
          <a:p>
            <a:pPr algn="l"/>
            <a:r>
              <a:rPr lang="de-CH" dirty="0"/>
              <a:t>Interne Schulung: Kollektive Absturzsicherungen</a:t>
            </a:r>
          </a:p>
          <a:p>
            <a:pPr algn="l"/>
            <a:endParaRPr lang="de-CH" dirty="0"/>
          </a:p>
          <a:p>
            <a:pPr algn="l"/>
            <a:r>
              <a:rPr lang="de-CH" dirty="0">
                <a:hlinkClick r:id="rId2"/>
              </a:rPr>
              <a:t>Plakat Holzbau Vital</a:t>
            </a:r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4988CFB-9F65-41A8-98B1-316AB37819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43"/>
          <a:stretch/>
        </p:blipFill>
        <p:spPr>
          <a:xfrm>
            <a:off x="186613" y="186623"/>
            <a:ext cx="4404048" cy="648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98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Fanggerüst</a:t>
            </a:r>
            <a:endParaRPr lang="de-CH" sz="1600" b="1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9261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Die maximale Absturzhöhe beträgt 2m </a:t>
            </a:r>
            <a:r>
              <a:rPr lang="de-CH" sz="1600" dirty="0"/>
              <a:t>(gilt ab Januar 22)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Muss dynamischen Belastungen standhalten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Auskragung über Absturzkante beträgt 1.5m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Kann auch als Arbeitsgerüst genutzt werden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Entsprechendes Gerüstmaterial verwenden (geprüft, keine vorstehenden Zapfen usw.)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E11E47A-646A-402E-B7BF-E33DDB577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8051" y="1973914"/>
            <a:ext cx="3774626" cy="3326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57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Auffangnetz ab 3 m Absturzhöhe</a:t>
            </a:r>
            <a:endParaRPr lang="de-CH" sz="1600" b="1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2816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Die maximale Absturzhöhe beträgt 3m </a:t>
            </a:r>
            <a:r>
              <a:rPr lang="de-CH" sz="1100" dirty="0"/>
              <a:t>(gilt ab Januar 22)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Produktangaben mit Normkonformität und Prüfnachweis müssen am Netz vorhanden sein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Montage durch sachkundiges Personal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Genügend Freiraum unter Netz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CD44015-F926-4B0C-BA11-FB6F8E8C3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450" y="1524017"/>
            <a:ext cx="4210864" cy="455718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45C88FB6-B0E1-4135-A573-F9BBEA577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861248"/>
            <a:ext cx="1609084" cy="131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64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943A0-F8DB-4F5D-8E1E-E153A385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Testfragen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C0D6A353-E8D4-4E01-A0A9-F2222B98D2A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166282" cy="880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CH" sz="2000" dirty="0">
                <a:hlinkClick r:id="rId2"/>
              </a:rPr>
              <a:t>Link zu Testfragen kollektiven Absturzsicherungen</a:t>
            </a:r>
            <a:endParaRPr lang="de-CH" sz="2000" dirty="0"/>
          </a:p>
          <a:p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FB7CB65-4718-4281-99AE-04A0C7D889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643"/>
          <a:stretch/>
        </p:blipFill>
        <p:spPr>
          <a:xfrm>
            <a:off x="7492482" y="184372"/>
            <a:ext cx="4404048" cy="6489256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285F500-CC2B-4FCF-8EA7-BD81CB496E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84233"/>
            <a:ext cx="2808642" cy="280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518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39FFC-5610-4793-82A3-610BAC9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3952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de-CH" sz="5400" b="1" dirty="0">
                <a:solidFill>
                  <a:srgbClr val="FFFF00"/>
                </a:solidFill>
              </a:rPr>
              <a:t>Kollektive Absturzsicherungen schützen alle!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94DE3A-DC2F-4DA4-92B1-B7D6733D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1631"/>
            <a:ext cx="10515600" cy="2605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4000" dirty="0"/>
              <a:t>Viel Erfolg und unfallfreie Zeit wünscht euch</a:t>
            </a:r>
          </a:p>
          <a:p>
            <a:pPr marL="0" indent="0" algn="ctr">
              <a:buNone/>
            </a:pPr>
            <a:endParaRPr lang="de-CH" sz="4000" dirty="0"/>
          </a:p>
          <a:p>
            <a:pPr marL="0" indent="0" algn="ctr">
              <a:buNone/>
            </a:pPr>
            <a:r>
              <a:rPr lang="de-CH" sz="4000" dirty="0"/>
              <a:t> </a:t>
            </a:r>
            <a:r>
              <a:rPr lang="de-CH" sz="4000" dirty="0">
                <a:solidFill>
                  <a:schemeClr val="bg1">
                    <a:lumMod val="65000"/>
                  </a:schemeClr>
                </a:solidFill>
              </a:rPr>
              <a:t>Name Firma</a:t>
            </a:r>
          </a:p>
        </p:txBody>
      </p:sp>
    </p:spTree>
    <p:extLst>
      <p:ext uri="{BB962C8B-B14F-4D97-AF65-F5344CB8AC3E}">
        <p14:creationId xmlns:p14="http://schemas.microsoft.com/office/powerpoint/2010/main" val="20626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de-CH" b="1" dirty="0"/>
              <a:t>Kollektive Absturzsicherungen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560060"/>
            <a:ext cx="7998420" cy="4276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Schützen alle Personen vor dem Absturz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Werden von mehreren Unternehmen genutzt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Sind effektiver als persönliche Schutzausrüstung gegen Absturz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Kollektive Absturzsicherungen sind: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Seitenschutz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Fassadengerüste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Fanggerüste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Auffangnetze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Dachfangwand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Laufstege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Bodenabdeckungen</a:t>
            </a:r>
          </a:p>
          <a:p>
            <a:pPr lvl="1"/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Zonenabschrankungen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284DA62-91B9-41F2-8415-5F34C6623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670" y="1560060"/>
            <a:ext cx="3007600" cy="435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9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85" y="234497"/>
            <a:ext cx="10515600" cy="1325563"/>
          </a:xfrm>
        </p:spPr>
        <p:txBody>
          <a:bodyPr/>
          <a:lstStyle/>
          <a:p>
            <a:r>
              <a:rPr lang="de-CH" b="1" dirty="0"/>
              <a:t>Regeln zu kollektiven Absturzsicherungen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5785" y="1750980"/>
            <a:ext cx="7998420" cy="3500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Ab 2 Meter sind Absturzkanten mit einem Seitenschutz zu sichern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Ab 3 Meter Absturzhöhe sind generell Auffangnetze und Fanggerüste einzusetzen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Fassadengerüstpflicht gilt bei Bauarbeiten ab 3 Meter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Mängel müssen sofort gemeldet und instand gestellt werden oder die Arbeit ist einzustellen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Sichtkontrollen sind durch die Benutzer täglich durchzuführen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284DA62-91B9-41F2-8415-5F34C6623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1892" y="1750980"/>
            <a:ext cx="2695522" cy="390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5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Grundsatz und Verantwortung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9547947" cy="4351338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de-CH" sz="2400" dirty="0"/>
              <a:t>Kollektive Absturzsicherungen sind ein Werk, das vom Besteller übernommen wird, stillschweigend oder besser mit Protokoll</a:t>
            </a:r>
          </a:p>
          <a:p>
            <a:pPr>
              <a:buFontTx/>
              <a:buChar char="-"/>
            </a:pPr>
            <a:endParaRPr lang="de-CH" sz="2400" dirty="0"/>
          </a:p>
          <a:p>
            <a:pPr>
              <a:buFontTx/>
              <a:buChar char="-"/>
            </a:pPr>
            <a:r>
              <a:rPr lang="de-CH" sz="2400" dirty="0"/>
              <a:t>Benutzer müssen täglich Sichtkontrollen durchführen und Mängel sofort melden</a:t>
            </a:r>
          </a:p>
          <a:p>
            <a:pPr>
              <a:buFontTx/>
              <a:buChar char="-"/>
            </a:pPr>
            <a:endParaRPr lang="de-CH" sz="2400" dirty="0"/>
          </a:p>
          <a:p>
            <a:pPr>
              <a:buFontTx/>
              <a:buChar char="-"/>
            </a:pPr>
            <a:r>
              <a:rPr lang="de-CH" sz="2400" dirty="0"/>
              <a:t>Änderungen an kollektiven Absturzsicherungen nur durch den Ersteller oder in schriftlicher Absprache mit diesem vornehmen</a:t>
            </a:r>
          </a:p>
          <a:p>
            <a:pPr>
              <a:buFontTx/>
              <a:buChar char="-"/>
            </a:pPr>
            <a:endParaRPr lang="de-CH" sz="2400" dirty="0"/>
          </a:p>
          <a:p>
            <a:pPr>
              <a:buFontTx/>
              <a:buChar char="-"/>
            </a:pPr>
            <a:r>
              <a:rPr lang="de-CH" sz="2400" dirty="0"/>
              <a:t>Persönliche Schutzmassnahmen gegen Absturz (PSAgA) dürfen nur eingesetzt werden, wenn kollektive Absturzsicherungen technisch nicht möglich oder zu gefährlich sind</a:t>
            </a:r>
          </a:p>
          <a:p>
            <a:pPr>
              <a:buFontTx/>
              <a:buChar char="-"/>
            </a:pPr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99533AA-EB34-457C-AAD7-C8AEFF059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6148" y="365125"/>
            <a:ext cx="1599811" cy="192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9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Technisch nicht möglich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6560"/>
            <a:ext cx="10515600" cy="440434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CH" dirty="0"/>
              <a:t>Nur wenn eine Massnahme gemäss BauAV technisch nicht möglich oder zu gefährlich ist, können unter Begründung andere Massnahmen angewendet werden.</a:t>
            </a:r>
          </a:p>
          <a:p>
            <a:pPr marL="0" indent="0">
              <a:buNone/>
            </a:pPr>
            <a:endParaRPr lang="de-CH" sz="1000" dirty="0"/>
          </a:p>
          <a:p>
            <a:pPr marL="0" indent="0">
              <a:buNone/>
            </a:pPr>
            <a:r>
              <a:rPr lang="de-CH" dirty="0"/>
              <a:t>Mit nachfolgenden Begründungen können Massnahmen gemäss Leitfaden Umsetzung BauAV im Holzbau, zum Beispiel mit dem mobilen Seitenschutz, umgesetzt werden.</a:t>
            </a:r>
          </a:p>
          <a:p>
            <a:pPr marL="0" indent="0">
              <a:buNone/>
            </a:pPr>
            <a:endParaRPr lang="de-CH" sz="900" dirty="0"/>
          </a:p>
          <a:p>
            <a:pPr marL="0" indent="0">
              <a:buNone/>
            </a:pPr>
            <a:r>
              <a:rPr lang="de-CH" dirty="0"/>
              <a:t>Beispiel technisch nicht möglich: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Unter einem Auffangnetz ist zu wenig Freiraum vorhanden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Die Befestigung des Auffangnetzes in eine Backsteinwand ist nicht möglich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Ein Fanggerüstsystem kann in kleinen Räumen nicht eingesetzt werden (Bsp. Grundfläche Badzimmer von 1.3x1.8m)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CH" dirty="0"/>
              <a:t>An einem Objekt müssten verschiedene Massnahmen angewendet werden (Auffangnetz, Fanggerüst, Seitenschutz) </a:t>
            </a:r>
          </a:p>
          <a:p>
            <a:pPr>
              <a:buFont typeface="Wingdings" panose="05000000000000000000" pitchFamily="2" charset="2"/>
              <a:buChar char="Ø"/>
            </a:pPr>
            <a:endParaRPr lang="de-CH" sz="9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AD4BF99-BF4A-477C-A73B-0E0DFE63B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8872" y="223228"/>
            <a:ext cx="145302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0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Seitenschutz ab 2 m Absturzhöhe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87549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Montagekanten können mit einem mobilen oder vormontierten Seitenschutz fortlaufend gesichert werden (Anschlagmittel werden hinter dem Seitenschutz gelöst)</a:t>
            </a:r>
          </a:p>
          <a:p>
            <a:pPr>
              <a:buFontTx/>
              <a:buChar char="-"/>
            </a:pPr>
            <a:endParaRPr lang="de-CH" sz="2400" dirty="0"/>
          </a:p>
          <a:p>
            <a:pPr>
              <a:buFontTx/>
              <a:buChar char="-"/>
            </a:pPr>
            <a:r>
              <a:rPr lang="de-CH" sz="2400" dirty="0"/>
              <a:t>Bleibende Absturzkanten, z.B. bei Treppen, werden mit einem Seitenschutz gesichert</a:t>
            </a:r>
          </a:p>
          <a:p>
            <a:pPr>
              <a:buFontTx/>
              <a:buChar char="-"/>
            </a:pPr>
            <a:endParaRPr lang="de-CH" sz="2400" dirty="0"/>
          </a:p>
          <a:p>
            <a:pPr>
              <a:buFontTx/>
              <a:buChar char="-"/>
            </a:pPr>
            <a:r>
              <a:rPr lang="de-CH" sz="2400" dirty="0"/>
              <a:t>Traufseitig muss ein Seitenschutz ab 10° Dachneigung dynamischen Belastungen standhalten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CH" strike="sngStrik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4C0C61C-543E-421C-9C51-7515B2E61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3179" y="2068509"/>
            <a:ext cx="2228619" cy="386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28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Fassadengerüst ab 3 m Absturzhöhe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0276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Der Seitenschutz des Gerüstes muss während der ganzen Bauphase die höchste Absturzkanten um mindestens 80cm überragen. 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Ist der Abstand von Gerüst zur Absturzkante weniger als 60cm, muss der Seitenschutz die Absturzkante 100cm überragen (Bsp. Seitenschutz bei Flachdach)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Der Abstand des Gerüstbelages zur Wand darf während der ganzen Bauphase maximal 30cm betragen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Wird das Gerüst vor dem Holzbau erstellt, sind ab 2m Absturzhöhe Innengeländer zu montieren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CH" strike="sngStrik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1FD2C55-2022-4225-9A8D-B024C343A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201" y="1680014"/>
            <a:ext cx="1607970" cy="464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428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Dachränder ab 2 m Absturzhöhe </a:t>
            </a:r>
            <a:r>
              <a:rPr lang="de-CH" sz="1600" b="1" dirty="0"/>
              <a:t>(gilt ab Januar 22)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624614"/>
            <a:ext cx="10515600" cy="4868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Oberster Gerüstbelag muss auf dynamische Belastungen geprüft sein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Spenglergang maximal 1m unter Absturzkante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Seitenschutz:	- Abstand zu Dachtraufe mindestens 60cm						- Dachtraufe mindestens 80cm überragen</a:t>
            </a:r>
          </a:p>
          <a:p>
            <a:pPr marL="0" indent="0">
              <a:buNone/>
            </a:pPr>
            <a:endParaRPr lang="de-CH" sz="800" strike="sngStrike" dirty="0"/>
          </a:p>
          <a:p>
            <a:pPr>
              <a:buFontTx/>
              <a:buChar char="-"/>
            </a:pPr>
            <a:r>
              <a:rPr lang="de-CH" sz="2400" dirty="0"/>
              <a:t>Bei 30°-60° Dachneigung den Spenglergang als Dachdeckerschutzwand ausbilden </a:t>
            </a:r>
            <a:r>
              <a:rPr lang="de-CH" sz="1600" dirty="0"/>
              <a:t>(gilt ab Januar 22)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Bei 45°-60° Dachneigung sind zusätzliche Absturzsicherungen erforderlich (Arbeitspodeste, PSAgA) </a:t>
            </a:r>
            <a:r>
              <a:rPr lang="de-CH" sz="1600" dirty="0"/>
              <a:t>(gilt ab Januar 22)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Giebelseitige Dachränder sind mit einem Geländer und Zwischenholm zu sichern</a:t>
            </a:r>
          </a:p>
        </p:txBody>
      </p:sp>
    </p:spTree>
    <p:extLst>
      <p:ext uri="{BB962C8B-B14F-4D97-AF65-F5344CB8AC3E}">
        <p14:creationId xmlns:p14="http://schemas.microsoft.com/office/powerpoint/2010/main" val="2619288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Dachfangwand ab 2 m Absturzhöhe</a:t>
            </a:r>
            <a:endParaRPr lang="de-CH" sz="1600" b="1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69261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sz="2400" dirty="0"/>
              <a:t>Schützt auf bestehenden Dächern vor Absturz (Personen und Waren)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Muss dynamischen Belastungen standhalten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Muss Dachfläche 80cm überragen (vertikal)</a:t>
            </a:r>
          </a:p>
          <a:p>
            <a:pPr>
              <a:buFontTx/>
              <a:buChar char="-"/>
            </a:pPr>
            <a:endParaRPr lang="de-CH" sz="800" dirty="0"/>
          </a:p>
          <a:p>
            <a:pPr>
              <a:buFontTx/>
              <a:buChar char="-"/>
            </a:pPr>
            <a:r>
              <a:rPr lang="de-CH" sz="2400" dirty="0"/>
              <a:t>Muss eine Bauhöhe von 100cm aufweisen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46A99F2-3799-4ED9-AF49-FDC554208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4379" y="1786939"/>
            <a:ext cx="4222786" cy="312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246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Breitbild</PresentationFormat>
  <Paragraphs>104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Wingdings</vt:lpstr>
      <vt:lpstr>Office</vt:lpstr>
      <vt:lpstr>Firmenlogo</vt:lpstr>
      <vt:lpstr>Kollektive Absturzsicherungen</vt:lpstr>
      <vt:lpstr>Regeln zu kollektiven Absturzsicherungen</vt:lpstr>
      <vt:lpstr>Grundsatz und Verantwortung</vt:lpstr>
      <vt:lpstr>Technisch nicht möglich</vt:lpstr>
      <vt:lpstr>Seitenschutz ab 2 m Absturzhöhe</vt:lpstr>
      <vt:lpstr>Fassadengerüst ab 3 m Absturzhöhe</vt:lpstr>
      <vt:lpstr>Dachränder ab 2 m Absturzhöhe (gilt ab Januar 22)</vt:lpstr>
      <vt:lpstr>Dachfangwand ab 2 m Absturzhöhe</vt:lpstr>
      <vt:lpstr>Fanggerüst</vt:lpstr>
      <vt:lpstr>Auffangnetz ab 3 m Absturzhöhe</vt:lpstr>
      <vt:lpstr>Testfragen</vt:lpstr>
      <vt:lpstr>Kollektive Absturzsicherungen schützen alle!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Firmenlogo</dc:title>
  <dc:creator>Daniel Küng</dc:creator>
  <cp:lastModifiedBy>Daniel Küng</cp:lastModifiedBy>
  <cp:revision>42</cp:revision>
  <dcterms:created xsi:type="dcterms:W3CDTF">2019-10-02T12:08:48Z</dcterms:created>
  <dcterms:modified xsi:type="dcterms:W3CDTF">2021-06-14T07:30:48Z</dcterms:modified>
</cp:coreProperties>
</file>